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Default Extension="doc" ContentType="application/msword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1" r:id="rId7"/>
    <p:sldMasterId id="2147483733" r:id="rId8"/>
    <p:sldMasterId id="2147483745" r:id="rId9"/>
    <p:sldMasterId id="2147483757" r:id="rId10"/>
  </p:sldMasterIdLst>
  <p:notesMasterIdLst>
    <p:notesMasterId r:id="rId23"/>
  </p:notesMasterIdLst>
  <p:handoutMasterIdLst>
    <p:handoutMasterId r:id="rId24"/>
  </p:handoutMasterIdLst>
  <p:sldIdLst>
    <p:sldId id="263" r:id="rId11"/>
    <p:sldId id="269" r:id="rId12"/>
    <p:sldId id="270" r:id="rId13"/>
    <p:sldId id="335" r:id="rId14"/>
    <p:sldId id="336" r:id="rId15"/>
    <p:sldId id="337" r:id="rId16"/>
    <p:sldId id="332" r:id="rId17"/>
    <p:sldId id="338" r:id="rId18"/>
    <p:sldId id="339" r:id="rId19"/>
    <p:sldId id="341" r:id="rId20"/>
    <p:sldId id="333" r:id="rId21"/>
    <p:sldId id="331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A3C4D-2340-4632-A4C1-97318B5FF5B1}" type="datetimeFigureOut">
              <a:rPr lang="en-GB" smtClean="0"/>
              <a:pPr/>
              <a:t>30/04/2013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2A4D9-BA21-473D-AFCB-9B8EA327D3A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6C6A80-8B05-4ADE-AD51-AF580DFD2D1A}" type="datetimeFigureOut">
              <a:rPr lang="en-GB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FA8FEA-42EB-41DA-84C7-361BCB7CC1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C0564-22DC-47D3-9EDD-8A770AE697A3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E0D71-4323-4C3C-805F-61C99A20FC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CBA3-C068-45B6-A979-35F5FC47C281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38F6A-0B2B-412F-B1B4-1E01F34331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DF37B-C3D2-4148-AD16-F01B049DEA53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1F0A-9455-4877-A8CD-A382781C5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4/30/2013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7BAF-8EE7-4630-9F4F-F525581B601F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4A5F-612E-4DC7-B9E3-94AFB0DFB0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4/30/2013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1EF07-2454-42F6-A261-13D834EB3983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6AB6D-3EE5-459A-BE07-188C9DAF77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4/30/2013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604F7-0555-4954-89B8-7F28EC9B0C91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F810-E236-43B5-BDAE-F7658F5830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4/30/2013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053D6-D51E-4235-B06C-266483791F82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0A112-6E2C-41EF-94B6-DDE88B8436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4/30/2013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D87E9-AE11-46CD-8671-DC46A73FA4CD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DEA7-45CA-457D-92A3-46DB2031F9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4/30/2013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A31CC-12E6-4969-B5B2-098099ABC16F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A178F-283A-4405-83C8-5CCDB48D8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4/30/2013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3BB7-28F6-41C6-BCC2-082EB4FD6F8C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A90B-9729-4CF4-912F-F8D8567C5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4/30/2013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DCB91-B3EC-47B4-95A3-BC7BAF9D7C6D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10C35-E4D8-43AA-BA4F-185F8F756C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9475" y="1436688"/>
            <a:ext cx="4238625" cy="4735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BF892-54CE-43C9-AFF6-4FEE0AC90B4E}" type="datetimeFigureOut">
              <a:rPr lang="en-US" smtClean="0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4/30/2013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16286-4EFB-4C5A-9C02-24E83459DE7E}" type="slidenum">
              <a:rPr lang="en-US">
                <a:solidFill>
                  <a:srgbClr val="000000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Microsoft_Office_Word_97_-_2003_Document9.doc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Microsoft_Office_Word_97_-_2003_Document1.doc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Microsoft_Office_Word_97_-_2003_Document2.doc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Microsoft_Office_Word_97_-_2003_Document3.doc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Microsoft_Office_Word_97_-_2003_Document4.doc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Microsoft_Office_Word_97_-_2003_Document5.doc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Microsoft_Office_Word_97_-_2003_Document6.doc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Microsoft_Office_Word_97_-_2003_Document7.doc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Microsoft_Office_Word_97_-_2003_Document8.doc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4E66DF-52A8-43B9-A442-086371294F48}" type="datetimeFigureOut">
              <a:rPr lang="en-GB" smtClean="0"/>
              <a:pPr>
                <a:defRPr/>
              </a:pPr>
              <a:t>30/04/2013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9B23D7-47ED-4010-83CB-51631DE97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64514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56322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57346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58370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59394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60418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61442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4475163" y="6553200"/>
            <a:ext cx="388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62466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 flipH="1">
            <a:off x="115888" y="952500"/>
            <a:ext cx="8837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436688"/>
            <a:ext cx="8629650" cy="4735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027488" y="6284913"/>
            <a:ext cx="1349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1pPr>
            <a:lvl2pPr marL="742950" indent="-28575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2pPr>
            <a:lvl3pPr marL="11430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3pPr>
            <a:lvl4pPr marL="16002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4pPr>
            <a:lvl5pPr marL="2057400" indent="-228600" defTabSz="457200" eaLnBrk="0" hangingPunct="0"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>
                <a:solidFill>
                  <a:schemeClr val="tx1"/>
                </a:solidFill>
                <a:latin typeface="Arial Narrow" pitchFamily="34" charset="0"/>
                <a:ea typeface="Osaka"/>
                <a:cs typeface="Osaka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35000"/>
              <a:defRPr/>
            </a:pPr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116763" y="6135688"/>
            <a:ext cx="1943100" cy="722312"/>
            <a:chOff x="3380" y="3865"/>
            <a:chExt cx="1224" cy="455"/>
          </a:xfrm>
        </p:grpSpPr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380" y="3865"/>
            <a:ext cx="1224" cy="455"/>
          </p:xfrm>
          <a:graphic>
            <a:graphicData uri="http://schemas.openxmlformats.org/presentationml/2006/ole">
              <p:oleObj spid="_x0000_s63490" name="Document" r:id="rId14" imgW="1943100" imgH="723900" progId="Word.Document.8">
                <p:embed/>
              </p:oleObj>
            </a:graphicData>
          </a:graphic>
        </p:graphicFrame>
        <p:sp>
          <p:nvSpPr>
            <p:cNvPr id="1034" name="Text Box 10"/>
            <p:cNvSpPr txBox="1">
              <a:spLocks noChangeArrowheads="1"/>
            </p:cNvSpPr>
            <p:nvPr userDrawn="1"/>
          </p:nvSpPr>
          <p:spPr bwMode="auto">
            <a:xfrm>
              <a:off x="3458" y="4174"/>
              <a:ext cx="110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Osaka"/>
                  <a:cs typeface="Osaka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900" dirty="0" smtClean="0">
                  <a:solidFill>
                    <a:srgbClr val="000000"/>
                  </a:solidFill>
                </a:rPr>
                <a:t>BROOKHAVEN SCIENCE ASSOCIATES</a:t>
              </a:r>
            </a:p>
          </p:txBody>
        </p:sp>
      </p:grpSp>
      <p:pic>
        <p:nvPicPr>
          <p:cNvPr id="1032" name="Picture 17" descr="New_DOE_Logo_Color_042808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038" y="6372225"/>
            <a:ext cx="18335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  <a:cs typeface="Osaka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Narrow" pitchFamily="34" charset="0"/>
          <a:ea typeface="Osaka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35000"/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690563" indent="-23336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folHlink"/>
        </a:buClr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  <a:cs typeface="Osaka"/>
        </a:defRPr>
      </a:lvl5pPr>
      <a:lvl6pPr marL="22288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SzPct val="100000"/>
        <a:buChar char="-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08112"/>
          </a:xfrm>
        </p:spPr>
        <p:txBody>
          <a:bodyPr/>
          <a:lstStyle/>
          <a:p>
            <a:r>
              <a:rPr lang="en-GB" sz="3600" dirty="0" smtClean="0"/>
              <a:t>a</a:t>
            </a:r>
            <a:r>
              <a:rPr lang="en-GB" sz="3600" dirty="0" smtClean="0"/>
              <a:t>reaDetector Data Processing Pipeline </a:t>
            </a:r>
            <a:r>
              <a:rPr lang="en-GB" sz="3600" dirty="0" smtClean="0"/>
              <a:t>In EPICS V4</a:t>
            </a:r>
            <a:endParaRPr lang="en-GB" sz="3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10801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rgbClr val="898989"/>
                </a:solidFill>
              </a:rPr>
              <a:t>Dave Hickin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rgbClr val="898989"/>
                </a:solidFill>
              </a:rPr>
              <a:t>Diamond Light Source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rgbClr val="898989"/>
                </a:solidFill>
              </a:rPr>
              <a:t>EPICS Collaboration Meeting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solidFill>
                  <a:srgbClr val="898989"/>
                </a:solidFill>
              </a:rPr>
              <a:t>Diamond Light Source 01/05/2013 </a:t>
            </a:r>
            <a:endParaRPr lang="en-GB" sz="2000" dirty="0" smtClean="0">
              <a:solidFill>
                <a:srgbClr val="898989"/>
              </a:solidFill>
            </a:endParaRPr>
          </a:p>
        </p:txBody>
      </p:sp>
      <p:pic>
        <p:nvPicPr>
          <p:cNvPr id="4" name="Picture 3" descr="06EC2719 Site aerial view Diamo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844824"/>
            <a:ext cx="4536504" cy="302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68313" y="332358"/>
            <a:ext cx="8229600" cy="1008410"/>
          </a:xfrm>
        </p:spPr>
        <p:txBody>
          <a:bodyPr>
            <a:normAutofit/>
          </a:bodyPr>
          <a:lstStyle/>
          <a:p>
            <a:r>
              <a:rPr lang="en-GB" dirty="0" smtClean="0"/>
              <a:t>Prototype: Images</a:t>
            </a:r>
            <a:endParaRPr lang="en-GB" dirty="0" smtClean="0"/>
          </a:p>
        </p:txBody>
      </p:sp>
      <p:pic>
        <p:nvPicPr>
          <p:cNvPr id="7" name="Picture 6" descr="demo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2545" y="1268760"/>
            <a:ext cx="4742385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Development Plan for areaDetector data processing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For this charter</a:t>
            </a:r>
          </a:p>
          <a:p>
            <a:r>
              <a:rPr lang="en-GB" dirty="0" smtClean="0"/>
              <a:t>Use standard V4 libraries</a:t>
            </a:r>
          </a:p>
          <a:p>
            <a:r>
              <a:rPr lang="en-GB" dirty="0" smtClean="0"/>
              <a:t>Optimise performance</a:t>
            </a:r>
          </a:p>
          <a:p>
            <a:r>
              <a:rPr lang="en-GB" dirty="0" smtClean="0"/>
              <a:t>Run on Windows</a:t>
            </a:r>
          </a:p>
          <a:p>
            <a:r>
              <a:rPr lang="en-GB" dirty="0" smtClean="0"/>
              <a:t>Package</a:t>
            </a:r>
          </a:p>
          <a:p>
            <a:pPr>
              <a:buNone/>
            </a:pPr>
            <a:r>
              <a:rPr lang="en-GB" dirty="0" smtClean="0"/>
              <a:t>Beyond:</a:t>
            </a:r>
          </a:p>
          <a:p>
            <a:r>
              <a:rPr lang="en-GB" dirty="0" smtClean="0"/>
              <a:t>Configuration (e.g. RPC request)</a:t>
            </a:r>
          </a:p>
          <a:p>
            <a:r>
              <a:rPr lang="en-GB" dirty="0" smtClean="0"/>
              <a:t>Other solutions</a:t>
            </a:r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Associated development </a:t>
            </a:r>
            <a:r>
              <a:rPr lang="en-GB" dirty="0" smtClean="0"/>
              <a:t>p</a:t>
            </a:r>
            <a:r>
              <a:rPr lang="en-GB" dirty="0" smtClean="0"/>
              <a:t>lan for EPICS V4 Base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Development of EPICS V4 </a:t>
            </a:r>
            <a:r>
              <a:rPr lang="en-GB" dirty="0" smtClean="0"/>
              <a:t>libraries - </a:t>
            </a:r>
            <a:r>
              <a:rPr lang="en-GB" dirty="0" smtClean="0"/>
              <a:t>local channel provider for C++ (Marty Kramer)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Efficient handling of large arrays to reduce copying (Michael Davidsaver)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Windows support (Matej Sekoranja)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dirty="0" smtClean="0"/>
              <a:t>Broadcast/Multicast (Matej Sekoranja)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GB" dirty="0" smtClean="0"/>
              <a:t>Lossless high-performance transfer of detector data and camera images including metadata.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Software infrastructure to support it.</a:t>
            </a:r>
          </a:p>
          <a:p>
            <a:endParaRPr lang="en-GB" dirty="0" smtClean="0"/>
          </a:p>
          <a:p>
            <a:r>
              <a:rPr lang="en-GB" dirty="0" smtClean="0"/>
              <a:t>Framework for high performance scientific data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dirty="0" smtClean="0"/>
              <a:t>Why transfer </a:t>
            </a:r>
            <a:r>
              <a:rPr lang="en-GB" dirty="0" smtClean="0"/>
              <a:t>detector data?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Transferring data between platforms</a:t>
            </a:r>
            <a:br>
              <a:rPr lang="en-GB" dirty="0" smtClean="0"/>
            </a:br>
            <a:r>
              <a:rPr lang="en-GB" dirty="0" smtClean="0"/>
              <a:t>(Usually from Windows to Linux)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Cameras often have Windows only support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Better support for HPC in Linux, e.g. HP file system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Linux </a:t>
            </a:r>
            <a:r>
              <a:rPr lang="en-GB" dirty="0" err="1" smtClean="0"/>
              <a:t>toolchain</a:t>
            </a:r>
            <a:endParaRPr lang="en-GB" dirty="0" smtClean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Preference for Linux (open source, reliability etc.)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More expertise on Linux</a:t>
            </a:r>
          </a:p>
          <a:p>
            <a:pPr lvl="1" fontAlgn="auto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Distributing processing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GB" dirty="0" smtClean="0"/>
          </a:p>
          <a:p>
            <a:pPr fontAlgn="auto">
              <a:spcAft>
                <a:spcPts val="0"/>
              </a:spcAft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– I12 Beamline</a:t>
            </a:r>
            <a:endParaRPr lang="en-GB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I12 </a:t>
            </a:r>
            <a:r>
              <a:rPr lang="en-GB" dirty="0" smtClean="0"/>
              <a:t>Beamline </a:t>
            </a:r>
            <a:r>
              <a:rPr lang="en-GB" dirty="0" smtClean="0"/>
              <a:t>at Diamond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Joint Engineering, Environmental and </a:t>
            </a:r>
            <a:r>
              <a:rPr lang="en-GB" dirty="0" smtClean="0"/>
              <a:t>Processing(JEEP)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Imaging, Tomography, X-ray diffraction, SAXS</a:t>
            </a:r>
            <a:endParaRPr lang="en-GB" dirty="0" smtClean="0"/>
          </a:p>
          <a:p>
            <a:r>
              <a:rPr lang="en-GB" dirty="0" smtClean="0"/>
              <a:t>PCO </a:t>
            </a:r>
            <a:r>
              <a:rPr lang="en-GB" dirty="0" smtClean="0"/>
              <a:t>detector, Windows-only support</a:t>
            </a:r>
            <a:endParaRPr lang="en-GB" dirty="0" smtClean="0"/>
          </a:p>
          <a:p>
            <a:r>
              <a:rPr lang="en-GB" dirty="0" smtClean="0"/>
              <a:t>HDF5-writer, Lustre distributed files system</a:t>
            </a:r>
            <a:endParaRPr lang="en-GB" dirty="0" smtClean="0"/>
          </a:p>
          <a:p>
            <a:r>
              <a:rPr lang="en-GB" dirty="0" smtClean="0"/>
              <a:t>~</a:t>
            </a:r>
            <a:r>
              <a:rPr lang="en-GB" dirty="0" smtClean="0"/>
              <a:t>90 10MB images per </a:t>
            </a:r>
            <a:r>
              <a:rPr lang="en-GB" dirty="0" smtClean="0"/>
              <a:t>second</a:t>
            </a:r>
          </a:p>
          <a:p>
            <a:r>
              <a:rPr lang="en-GB" dirty="0" smtClean="0"/>
              <a:t>10 </a:t>
            </a:r>
            <a:r>
              <a:rPr lang="en-GB" dirty="0" smtClean="0"/>
              <a:t>Gig Ethernet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areaDetector overview</a:t>
            </a:r>
            <a:endParaRPr lang="en-GB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Provides a general-purpose interface for detectors and cameras in </a:t>
            </a:r>
            <a:r>
              <a:rPr lang="en-GB" dirty="0" smtClean="0"/>
              <a:t>EPICS</a:t>
            </a:r>
          </a:p>
          <a:p>
            <a:r>
              <a:rPr lang="en-GB" dirty="0" smtClean="0"/>
              <a:t>Easily extensible</a:t>
            </a:r>
          </a:p>
          <a:p>
            <a:r>
              <a:rPr lang="en-GB" dirty="0" smtClean="0"/>
              <a:t>Supports wide variety of detectors and </a:t>
            </a:r>
            <a:r>
              <a:rPr lang="en-GB" dirty="0" smtClean="0"/>
              <a:t>cameras</a:t>
            </a:r>
            <a:endParaRPr lang="en-GB" dirty="0" smtClean="0"/>
          </a:p>
          <a:p>
            <a:r>
              <a:rPr lang="en-GB" dirty="0" smtClean="0"/>
              <a:t>High-performance</a:t>
            </a:r>
          </a:p>
          <a:p>
            <a:r>
              <a:rPr lang="en-GB" dirty="0" smtClean="0"/>
              <a:t>Mechanism </a:t>
            </a:r>
            <a:r>
              <a:rPr lang="en-GB" dirty="0" smtClean="0"/>
              <a:t>for device-independent real-time data analysis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areaDetector </a:t>
            </a:r>
            <a:r>
              <a:rPr lang="en-GB" dirty="0" smtClean="0"/>
              <a:t>overview (cont)</a:t>
            </a:r>
            <a:endParaRPr lang="en-GB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Camera drivers inherit from base class </a:t>
            </a:r>
            <a:r>
              <a:rPr lang="en-GB" dirty="0" err="1" smtClean="0"/>
              <a:t>ADDriver</a:t>
            </a: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Drivers produces NDArrays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Data; timestamp; size, offset, reverse, binning; unique ID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Attributes (name, description, source(+type), value)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Run </a:t>
            </a:r>
            <a:r>
              <a:rPr lang="en-GB" dirty="0" smtClean="0"/>
              <a:t>plugins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Plugins inherit </a:t>
            </a:r>
            <a:r>
              <a:rPr lang="en-GB" dirty="0" smtClean="0"/>
              <a:t>from </a:t>
            </a:r>
            <a:r>
              <a:rPr lang="en-GB" dirty="0" err="1" smtClean="0"/>
              <a:t>NDPluginDriver</a:t>
            </a:r>
            <a:endParaRPr lang="en-GB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Connect to </a:t>
            </a:r>
            <a:r>
              <a:rPr lang="en-GB" dirty="0" err="1" smtClean="0"/>
              <a:t>asyn</a:t>
            </a:r>
            <a:r>
              <a:rPr lang="en-GB" dirty="0" smtClean="0"/>
              <a:t> port </a:t>
            </a:r>
            <a:r>
              <a:rPr lang="en-GB" dirty="0" smtClean="0"/>
              <a:t>on a driver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 smtClean="0"/>
              <a:t>Consume NDArrays</a:t>
            </a:r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dirty="0" smtClean="0"/>
              <a:t>areaDetector and EPICS V4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areaDetector runs a plugin which is a pvAccess server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Plugin translates NDArrays into EPICS V4 structured data (normative type). Closely maps to NDArray.</a:t>
            </a:r>
            <a:endParaRPr lang="en-GB" sz="2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pvAccess used to transfer data</a:t>
            </a:r>
            <a:endParaRPr lang="en-GB" sz="28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V4 client implements </a:t>
            </a:r>
            <a:r>
              <a:rPr lang="en-GB" sz="2800" dirty="0" err="1" smtClean="0"/>
              <a:t>ADDriver</a:t>
            </a:r>
            <a:endParaRPr lang="en-GB" sz="28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Translates V4 type back into NDArray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Passes NDArrays to plugins</a:t>
            </a:r>
          </a:p>
          <a:p>
            <a:pPr>
              <a:lnSpc>
                <a:spcPct val="90000"/>
              </a:lnSpc>
              <a:buNone/>
            </a:pP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GB" dirty="0" smtClean="0"/>
              <a:t>Current State of Development</a:t>
            </a:r>
            <a:endParaRPr lang="en-GB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2800" dirty="0" smtClean="0"/>
              <a:t>Existing solution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/>
              <a:t>James Rowland, Ulrik Pedersen, Jon Thomson at Diamond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/>
              <a:t>Ad hoc solution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/>
              <a:t>Doesn’t use pvAccess network protocol or EPICS V4 core code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/>
              <a:t>Uses pvAccess serialisation and data structure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/>
              <a:t>Server pushes data to client 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/>
              <a:t>Runs on Windows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Optimised. Very efficient (95% usage of 10Gig Ethernet)</a:t>
            </a:r>
            <a:endParaRPr lang="en-GB" sz="2400" dirty="0" smtClean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2800" dirty="0" smtClean="0"/>
              <a:t>EPICS V4 Prototype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Early stages of development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Uses pvAccess and EPICS V4 core code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Client monitors PV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2400" dirty="0" smtClean="0"/>
              <a:t>Linux only. No Windows support yet.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00841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EPICS V4 Server and Client Prototype</a:t>
            </a:r>
            <a:endParaRPr lang="en-GB" dirty="0" smtClean="0"/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6206293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0099"/>
      </a:accent1>
      <a:accent2>
        <a:srgbClr val="00AFAF"/>
      </a:accent2>
      <a:accent3>
        <a:srgbClr val="FFFFFF"/>
      </a:accent3>
      <a:accent4>
        <a:srgbClr val="000000"/>
      </a:accent4>
      <a:accent5>
        <a:srgbClr val="AAAACA"/>
      </a:accent5>
      <a:accent6>
        <a:srgbClr val="009E9E"/>
      </a:accent6>
      <a:hlink>
        <a:srgbClr val="FFCC66"/>
      </a:hlink>
      <a:folHlink>
        <a:srgbClr val="FF0000"/>
      </a:folHlink>
    </a:clrScheme>
    <a:fontScheme name="1_Blank">
      <a:majorFont>
        <a:latin typeface="Arial Narrow"/>
        <a:ea typeface="Osaka"/>
        <a:cs typeface=""/>
      </a:majorFont>
      <a:minorFont>
        <a:latin typeface="Arial Narrow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folHlink"/>
          </a:buClr>
          <a:buSzPct val="135000"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Osaka" charset="-128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9586</TotalTime>
  <Words>384</Words>
  <Application>Microsoft Office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Office Theme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Document</vt:lpstr>
      <vt:lpstr>areaDetector Data Processing Pipeline In EPICS V4</vt:lpstr>
      <vt:lpstr>Objectives</vt:lpstr>
      <vt:lpstr>Why transfer detector data?</vt:lpstr>
      <vt:lpstr>Case Study – I12 Beamline</vt:lpstr>
      <vt:lpstr>areaDetector overview</vt:lpstr>
      <vt:lpstr>areaDetector overview (cont)</vt:lpstr>
      <vt:lpstr>areaDetector and EPICS V4</vt:lpstr>
      <vt:lpstr>Current State of Development</vt:lpstr>
      <vt:lpstr>EPICS V4 Server and Client Prototype</vt:lpstr>
      <vt:lpstr>Prototype: Images</vt:lpstr>
      <vt:lpstr>Development Plan for areaDetector data processing</vt:lpstr>
      <vt:lpstr>Associated development plan for EPICS V4 Base</vt:lpstr>
    </vt:vector>
  </TitlesOfParts>
  <Company>Diamond Light Source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jms68266</dc:creator>
  <cp:lastModifiedBy>jms68266</cp:lastModifiedBy>
  <cp:revision>295</cp:revision>
  <dcterms:created xsi:type="dcterms:W3CDTF">2012-05-30T08:57:50Z</dcterms:created>
  <dcterms:modified xsi:type="dcterms:W3CDTF">2013-05-01T12:43:25Z</dcterms:modified>
</cp:coreProperties>
</file>